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58" r:id="rId4"/>
    <p:sldId id="259" r:id="rId5"/>
    <p:sldId id="260" r:id="rId6"/>
    <p:sldId id="261" r:id="rId7"/>
    <p:sldId id="263" r:id="rId8"/>
    <p:sldId id="26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4660"/>
  </p:normalViewPr>
  <p:slideViewPr>
    <p:cSldViewPr snapToGrid="0">
      <p:cViewPr>
        <p:scale>
          <a:sx n="60" d="100"/>
          <a:sy n="60" d="100"/>
        </p:scale>
        <p:origin x="916"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5DB01-99A4-B434-9F64-3257BF4A41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F15B51-AA6E-39C0-C2E5-9E4C7A319C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312BED-46CD-6D0A-6634-8654B134545B}"/>
              </a:ext>
            </a:extLst>
          </p:cNvPr>
          <p:cNvSpPr>
            <a:spLocks noGrp="1"/>
          </p:cNvSpPr>
          <p:nvPr>
            <p:ph type="dt" sz="half" idx="10"/>
          </p:nvPr>
        </p:nvSpPr>
        <p:spPr/>
        <p:txBody>
          <a:bodyPr/>
          <a:lstStyle/>
          <a:p>
            <a:fld id="{CB49476E-3126-48D1-B1E1-7975CD26C494}" type="datetimeFigureOut">
              <a:rPr lang="en-US" smtClean="0"/>
              <a:t>4/30/2024</a:t>
            </a:fld>
            <a:endParaRPr lang="en-US"/>
          </a:p>
        </p:txBody>
      </p:sp>
      <p:sp>
        <p:nvSpPr>
          <p:cNvPr id="5" name="Footer Placeholder 4">
            <a:extLst>
              <a:ext uri="{FF2B5EF4-FFF2-40B4-BE49-F238E27FC236}">
                <a16:creationId xmlns:a16="http://schemas.microsoft.com/office/drawing/2014/main" id="{DDF618F5-302A-86A3-B3DB-F9DD1459D1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CB0BB1-F3A8-3416-118E-E438953D5324}"/>
              </a:ext>
            </a:extLst>
          </p:cNvPr>
          <p:cNvSpPr>
            <a:spLocks noGrp="1"/>
          </p:cNvSpPr>
          <p:nvPr>
            <p:ph type="sldNum" sz="quarter" idx="12"/>
          </p:nvPr>
        </p:nvSpPr>
        <p:spPr/>
        <p:txBody>
          <a:bodyPr/>
          <a:lstStyle/>
          <a:p>
            <a:fld id="{1E452E5F-68DC-4DC9-AFEC-53E19EEF3598}" type="slidenum">
              <a:rPr lang="en-US" smtClean="0"/>
              <a:t>‹#›</a:t>
            </a:fld>
            <a:endParaRPr lang="en-US"/>
          </a:p>
        </p:txBody>
      </p:sp>
    </p:spTree>
    <p:extLst>
      <p:ext uri="{BB962C8B-B14F-4D97-AF65-F5344CB8AC3E}">
        <p14:creationId xmlns:p14="http://schemas.microsoft.com/office/powerpoint/2010/main" val="1282755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2119A-ED97-157B-F0A3-3F359E6636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6184C4-DE97-874B-7EAE-91AB4359F4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028CD6-ACBD-3BA6-6056-4C269D262152}"/>
              </a:ext>
            </a:extLst>
          </p:cNvPr>
          <p:cNvSpPr>
            <a:spLocks noGrp="1"/>
          </p:cNvSpPr>
          <p:nvPr>
            <p:ph type="dt" sz="half" idx="10"/>
          </p:nvPr>
        </p:nvSpPr>
        <p:spPr/>
        <p:txBody>
          <a:bodyPr/>
          <a:lstStyle/>
          <a:p>
            <a:fld id="{CB49476E-3126-48D1-B1E1-7975CD26C494}" type="datetimeFigureOut">
              <a:rPr lang="en-US" smtClean="0"/>
              <a:t>4/30/2024</a:t>
            </a:fld>
            <a:endParaRPr lang="en-US"/>
          </a:p>
        </p:txBody>
      </p:sp>
      <p:sp>
        <p:nvSpPr>
          <p:cNvPr id="5" name="Footer Placeholder 4">
            <a:extLst>
              <a:ext uri="{FF2B5EF4-FFF2-40B4-BE49-F238E27FC236}">
                <a16:creationId xmlns:a16="http://schemas.microsoft.com/office/drawing/2014/main" id="{F5CDC08E-2973-CB1E-EBA6-C2B97669B7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4B471-362E-BCC0-D32E-B04C461D01E0}"/>
              </a:ext>
            </a:extLst>
          </p:cNvPr>
          <p:cNvSpPr>
            <a:spLocks noGrp="1"/>
          </p:cNvSpPr>
          <p:nvPr>
            <p:ph type="sldNum" sz="quarter" idx="12"/>
          </p:nvPr>
        </p:nvSpPr>
        <p:spPr/>
        <p:txBody>
          <a:bodyPr/>
          <a:lstStyle/>
          <a:p>
            <a:fld id="{1E452E5F-68DC-4DC9-AFEC-53E19EEF3598}" type="slidenum">
              <a:rPr lang="en-US" smtClean="0"/>
              <a:t>‹#›</a:t>
            </a:fld>
            <a:endParaRPr lang="en-US"/>
          </a:p>
        </p:txBody>
      </p:sp>
    </p:spTree>
    <p:extLst>
      <p:ext uri="{BB962C8B-B14F-4D97-AF65-F5344CB8AC3E}">
        <p14:creationId xmlns:p14="http://schemas.microsoft.com/office/powerpoint/2010/main" val="3741017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8C38CC-E094-A987-B435-C73AF390AC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598986-A354-D104-8B4D-6C76D30D8F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D58F1D-7965-74C0-EAB8-1879F422EF9B}"/>
              </a:ext>
            </a:extLst>
          </p:cNvPr>
          <p:cNvSpPr>
            <a:spLocks noGrp="1"/>
          </p:cNvSpPr>
          <p:nvPr>
            <p:ph type="dt" sz="half" idx="10"/>
          </p:nvPr>
        </p:nvSpPr>
        <p:spPr/>
        <p:txBody>
          <a:bodyPr/>
          <a:lstStyle/>
          <a:p>
            <a:fld id="{CB49476E-3126-48D1-B1E1-7975CD26C494}" type="datetimeFigureOut">
              <a:rPr lang="en-US" smtClean="0"/>
              <a:t>4/30/2024</a:t>
            </a:fld>
            <a:endParaRPr lang="en-US"/>
          </a:p>
        </p:txBody>
      </p:sp>
      <p:sp>
        <p:nvSpPr>
          <p:cNvPr id="5" name="Footer Placeholder 4">
            <a:extLst>
              <a:ext uri="{FF2B5EF4-FFF2-40B4-BE49-F238E27FC236}">
                <a16:creationId xmlns:a16="http://schemas.microsoft.com/office/drawing/2014/main" id="{14F72468-C490-20C2-4F91-8DFD8762BC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A86CD6-E823-8971-2523-F224ED44311F}"/>
              </a:ext>
            </a:extLst>
          </p:cNvPr>
          <p:cNvSpPr>
            <a:spLocks noGrp="1"/>
          </p:cNvSpPr>
          <p:nvPr>
            <p:ph type="sldNum" sz="quarter" idx="12"/>
          </p:nvPr>
        </p:nvSpPr>
        <p:spPr/>
        <p:txBody>
          <a:bodyPr/>
          <a:lstStyle/>
          <a:p>
            <a:fld id="{1E452E5F-68DC-4DC9-AFEC-53E19EEF3598}" type="slidenum">
              <a:rPr lang="en-US" smtClean="0"/>
              <a:t>‹#›</a:t>
            </a:fld>
            <a:endParaRPr lang="en-US"/>
          </a:p>
        </p:txBody>
      </p:sp>
    </p:spTree>
    <p:extLst>
      <p:ext uri="{BB962C8B-B14F-4D97-AF65-F5344CB8AC3E}">
        <p14:creationId xmlns:p14="http://schemas.microsoft.com/office/powerpoint/2010/main" val="101238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82896-0DCC-11F4-60B3-05D3AC7F88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26957-6188-96D7-B7FF-9D57CA3216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51D9BC-E5B2-D36A-A592-5A7EDDEAB0FA}"/>
              </a:ext>
            </a:extLst>
          </p:cNvPr>
          <p:cNvSpPr>
            <a:spLocks noGrp="1"/>
          </p:cNvSpPr>
          <p:nvPr>
            <p:ph type="dt" sz="half" idx="10"/>
          </p:nvPr>
        </p:nvSpPr>
        <p:spPr/>
        <p:txBody>
          <a:bodyPr/>
          <a:lstStyle/>
          <a:p>
            <a:fld id="{CB49476E-3126-48D1-B1E1-7975CD26C494}" type="datetimeFigureOut">
              <a:rPr lang="en-US" smtClean="0"/>
              <a:t>4/30/2024</a:t>
            </a:fld>
            <a:endParaRPr lang="en-US"/>
          </a:p>
        </p:txBody>
      </p:sp>
      <p:sp>
        <p:nvSpPr>
          <p:cNvPr id="5" name="Footer Placeholder 4">
            <a:extLst>
              <a:ext uri="{FF2B5EF4-FFF2-40B4-BE49-F238E27FC236}">
                <a16:creationId xmlns:a16="http://schemas.microsoft.com/office/drawing/2014/main" id="{F223A66B-F16A-9B7A-F89F-B39DE63DC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D97D0F-052F-5D57-3EB5-4690F4EA4CDD}"/>
              </a:ext>
            </a:extLst>
          </p:cNvPr>
          <p:cNvSpPr>
            <a:spLocks noGrp="1"/>
          </p:cNvSpPr>
          <p:nvPr>
            <p:ph type="sldNum" sz="quarter" idx="12"/>
          </p:nvPr>
        </p:nvSpPr>
        <p:spPr/>
        <p:txBody>
          <a:bodyPr/>
          <a:lstStyle/>
          <a:p>
            <a:fld id="{1E452E5F-68DC-4DC9-AFEC-53E19EEF3598}" type="slidenum">
              <a:rPr lang="en-US" smtClean="0"/>
              <a:t>‹#›</a:t>
            </a:fld>
            <a:endParaRPr lang="en-US"/>
          </a:p>
        </p:txBody>
      </p:sp>
    </p:spTree>
    <p:extLst>
      <p:ext uri="{BB962C8B-B14F-4D97-AF65-F5344CB8AC3E}">
        <p14:creationId xmlns:p14="http://schemas.microsoft.com/office/powerpoint/2010/main" val="3062462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F4833-85AC-A814-AED5-6D23328245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96E734-62FB-42D3-CD8E-2059651147B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EA041D-CB14-F65B-B830-7B1E9D5AF5C9}"/>
              </a:ext>
            </a:extLst>
          </p:cNvPr>
          <p:cNvSpPr>
            <a:spLocks noGrp="1"/>
          </p:cNvSpPr>
          <p:nvPr>
            <p:ph type="dt" sz="half" idx="10"/>
          </p:nvPr>
        </p:nvSpPr>
        <p:spPr/>
        <p:txBody>
          <a:bodyPr/>
          <a:lstStyle/>
          <a:p>
            <a:fld id="{CB49476E-3126-48D1-B1E1-7975CD26C494}" type="datetimeFigureOut">
              <a:rPr lang="en-US" smtClean="0"/>
              <a:t>4/30/2024</a:t>
            </a:fld>
            <a:endParaRPr lang="en-US"/>
          </a:p>
        </p:txBody>
      </p:sp>
      <p:sp>
        <p:nvSpPr>
          <p:cNvPr id="5" name="Footer Placeholder 4">
            <a:extLst>
              <a:ext uri="{FF2B5EF4-FFF2-40B4-BE49-F238E27FC236}">
                <a16:creationId xmlns:a16="http://schemas.microsoft.com/office/drawing/2014/main" id="{53F07828-BA94-B364-F319-BF18B51C41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05815E-BCBE-5E5A-0368-AC53DF597768}"/>
              </a:ext>
            </a:extLst>
          </p:cNvPr>
          <p:cNvSpPr>
            <a:spLocks noGrp="1"/>
          </p:cNvSpPr>
          <p:nvPr>
            <p:ph type="sldNum" sz="quarter" idx="12"/>
          </p:nvPr>
        </p:nvSpPr>
        <p:spPr/>
        <p:txBody>
          <a:bodyPr/>
          <a:lstStyle/>
          <a:p>
            <a:fld id="{1E452E5F-68DC-4DC9-AFEC-53E19EEF3598}" type="slidenum">
              <a:rPr lang="en-US" smtClean="0"/>
              <a:t>‹#›</a:t>
            </a:fld>
            <a:endParaRPr lang="en-US"/>
          </a:p>
        </p:txBody>
      </p:sp>
    </p:spTree>
    <p:extLst>
      <p:ext uri="{BB962C8B-B14F-4D97-AF65-F5344CB8AC3E}">
        <p14:creationId xmlns:p14="http://schemas.microsoft.com/office/powerpoint/2010/main" val="2208221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26026-98AD-F180-347B-554F85CD3E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18964F-159E-DDF8-70EA-1098B232E3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7D9A66-D117-75F1-A111-912F5D5241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6E613B-0894-0873-516B-58CB49EE8AEC}"/>
              </a:ext>
            </a:extLst>
          </p:cNvPr>
          <p:cNvSpPr>
            <a:spLocks noGrp="1"/>
          </p:cNvSpPr>
          <p:nvPr>
            <p:ph type="dt" sz="half" idx="10"/>
          </p:nvPr>
        </p:nvSpPr>
        <p:spPr/>
        <p:txBody>
          <a:bodyPr/>
          <a:lstStyle/>
          <a:p>
            <a:fld id="{CB49476E-3126-48D1-B1E1-7975CD26C494}" type="datetimeFigureOut">
              <a:rPr lang="en-US" smtClean="0"/>
              <a:t>4/30/2024</a:t>
            </a:fld>
            <a:endParaRPr lang="en-US"/>
          </a:p>
        </p:txBody>
      </p:sp>
      <p:sp>
        <p:nvSpPr>
          <p:cNvPr id="6" name="Footer Placeholder 5">
            <a:extLst>
              <a:ext uri="{FF2B5EF4-FFF2-40B4-BE49-F238E27FC236}">
                <a16:creationId xmlns:a16="http://schemas.microsoft.com/office/drawing/2014/main" id="{4AE6A5A2-1907-4772-2B20-11A4F62531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616584-7E76-5751-D0FF-7732D0CA2880}"/>
              </a:ext>
            </a:extLst>
          </p:cNvPr>
          <p:cNvSpPr>
            <a:spLocks noGrp="1"/>
          </p:cNvSpPr>
          <p:nvPr>
            <p:ph type="sldNum" sz="quarter" idx="12"/>
          </p:nvPr>
        </p:nvSpPr>
        <p:spPr/>
        <p:txBody>
          <a:bodyPr/>
          <a:lstStyle/>
          <a:p>
            <a:fld id="{1E452E5F-68DC-4DC9-AFEC-53E19EEF3598}" type="slidenum">
              <a:rPr lang="en-US" smtClean="0"/>
              <a:t>‹#›</a:t>
            </a:fld>
            <a:endParaRPr lang="en-US"/>
          </a:p>
        </p:txBody>
      </p:sp>
    </p:spTree>
    <p:extLst>
      <p:ext uri="{BB962C8B-B14F-4D97-AF65-F5344CB8AC3E}">
        <p14:creationId xmlns:p14="http://schemas.microsoft.com/office/powerpoint/2010/main" val="3676215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5C43F-E400-94A4-4C6B-099A6DA829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D8B316-2251-6F35-1CC7-449AA1CC20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DC3DE9-41D4-D0FF-51AB-BF1ED8A790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004802-2516-040A-2EA2-C52180EC68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32C69B-F626-579C-13FC-0363C1A190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0C3384-FAC4-8425-CD5A-07C8FFF73D45}"/>
              </a:ext>
            </a:extLst>
          </p:cNvPr>
          <p:cNvSpPr>
            <a:spLocks noGrp="1"/>
          </p:cNvSpPr>
          <p:nvPr>
            <p:ph type="dt" sz="half" idx="10"/>
          </p:nvPr>
        </p:nvSpPr>
        <p:spPr/>
        <p:txBody>
          <a:bodyPr/>
          <a:lstStyle/>
          <a:p>
            <a:fld id="{CB49476E-3126-48D1-B1E1-7975CD26C494}" type="datetimeFigureOut">
              <a:rPr lang="en-US" smtClean="0"/>
              <a:t>4/30/2024</a:t>
            </a:fld>
            <a:endParaRPr lang="en-US"/>
          </a:p>
        </p:txBody>
      </p:sp>
      <p:sp>
        <p:nvSpPr>
          <p:cNvPr id="8" name="Footer Placeholder 7">
            <a:extLst>
              <a:ext uri="{FF2B5EF4-FFF2-40B4-BE49-F238E27FC236}">
                <a16:creationId xmlns:a16="http://schemas.microsoft.com/office/drawing/2014/main" id="{E55DD71B-95E7-95FF-C665-ED23049A7F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5A38AC-D716-DFDE-E440-A5AFC6B038F4}"/>
              </a:ext>
            </a:extLst>
          </p:cNvPr>
          <p:cNvSpPr>
            <a:spLocks noGrp="1"/>
          </p:cNvSpPr>
          <p:nvPr>
            <p:ph type="sldNum" sz="quarter" idx="12"/>
          </p:nvPr>
        </p:nvSpPr>
        <p:spPr/>
        <p:txBody>
          <a:bodyPr/>
          <a:lstStyle/>
          <a:p>
            <a:fld id="{1E452E5F-68DC-4DC9-AFEC-53E19EEF3598}" type="slidenum">
              <a:rPr lang="en-US" smtClean="0"/>
              <a:t>‹#›</a:t>
            </a:fld>
            <a:endParaRPr lang="en-US"/>
          </a:p>
        </p:txBody>
      </p:sp>
    </p:spTree>
    <p:extLst>
      <p:ext uri="{BB962C8B-B14F-4D97-AF65-F5344CB8AC3E}">
        <p14:creationId xmlns:p14="http://schemas.microsoft.com/office/powerpoint/2010/main" val="1233931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67929-89E0-3022-0788-4AB64E04B6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F81A19-6130-2284-D632-8EE6353EBF23}"/>
              </a:ext>
            </a:extLst>
          </p:cNvPr>
          <p:cNvSpPr>
            <a:spLocks noGrp="1"/>
          </p:cNvSpPr>
          <p:nvPr>
            <p:ph type="dt" sz="half" idx="10"/>
          </p:nvPr>
        </p:nvSpPr>
        <p:spPr/>
        <p:txBody>
          <a:bodyPr/>
          <a:lstStyle/>
          <a:p>
            <a:fld id="{CB49476E-3126-48D1-B1E1-7975CD26C494}" type="datetimeFigureOut">
              <a:rPr lang="en-US" smtClean="0"/>
              <a:t>4/30/2024</a:t>
            </a:fld>
            <a:endParaRPr lang="en-US"/>
          </a:p>
        </p:txBody>
      </p:sp>
      <p:sp>
        <p:nvSpPr>
          <p:cNvPr id="4" name="Footer Placeholder 3">
            <a:extLst>
              <a:ext uri="{FF2B5EF4-FFF2-40B4-BE49-F238E27FC236}">
                <a16:creationId xmlns:a16="http://schemas.microsoft.com/office/drawing/2014/main" id="{E7D959EF-1407-30B0-DE70-F078BD935C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214AA6-505F-9F56-48AA-403D378788C0}"/>
              </a:ext>
            </a:extLst>
          </p:cNvPr>
          <p:cNvSpPr>
            <a:spLocks noGrp="1"/>
          </p:cNvSpPr>
          <p:nvPr>
            <p:ph type="sldNum" sz="quarter" idx="12"/>
          </p:nvPr>
        </p:nvSpPr>
        <p:spPr/>
        <p:txBody>
          <a:bodyPr/>
          <a:lstStyle/>
          <a:p>
            <a:fld id="{1E452E5F-68DC-4DC9-AFEC-53E19EEF3598}" type="slidenum">
              <a:rPr lang="en-US" smtClean="0"/>
              <a:t>‹#›</a:t>
            </a:fld>
            <a:endParaRPr lang="en-US"/>
          </a:p>
        </p:txBody>
      </p:sp>
    </p:spTree>
    <p:extLst>
      <p:ext uri="{BB962C8B-B14F-4D97-AF65-F5344CB8AC3E}">
        <p14:creationId xmlns:p14="http://schemas.microsoft.com/office/powerpoint/2010/main" val="350571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14EBB0-B2DF-BA15-6751-25910EC4743C}"/>
              </a:ext>
            </a:extLst>
          </p:cNvPr>
          <p:cNvSpPr>
            <a:spLocks noGrp="1"/>
          </p:cNvSpPr>
          <p:nvPr>
            <p:ph type="dt" sz="half" idx="10"/>
          </p:nvPr>
        </p:nvSpPr>
        <p:spPr/>
        <p:txBody>
          <a:bodyPr/>
          <a:lstStyle/>
          <a:p>
            <a:fld id="{CB49476E-3126-48D1-B1E1-7975CD26C494}" type="datetimeFigureOut">
              <a:rPr lang="en-US" smtClean="0"/>
              <a:t>4/30/2024</a:t>
            </a:fld>
            <a:endParaRPr lang="en-US"/>
          </a:p>
        </p:txBody>
      </p:sp>
      <p:sp>
        <p:nvSpPr>
          <p:cNvPr id="3" name="Footer Placeholder 2">
            <a:extLst>
              <a:ext uri="{FF2B5EF4-FFF2-40B4-BE49-F238E27FC236}">
                <a16:creationId xmlns:a16="http://schemas.microsoft.com/office/drawing/2014/main" id="{EC592AA3-D748-7174-6961-582221C7A3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6AF050-F92B-DEB4-6698-746D544E80A0}"/>
              </a:ext>
            </a:extLst>
          </p:cNvPr>
          <p:cNvSpPr>
            <a:spLocks noGrp="1"/>
          </p:cNvSpPr>
          <p:nvPr>
            <p:ph type="sldNum" sz="quarter" idx="12"/>
          </p:nvPr>
        </p:nvSpPr>
        <p:spPr/>
        <p:txBody>
          <a:bodyPr/>
          <a:lstStyle/>
          <a:p>
            <a:fld id="{1E452E5F-68DC-4DC9-AFEC-53E19EEF3598}" type="slidenum">
              <a:rPr lang="en-US" smtClean="0"/>
              <a:t>‹#›</a:t>
            </a:fld>
            <a:endParaRPr lang="en-US"/>
          </a:p>
        </p:txBody>
      </p:sp>
    </p:spTree>
    <p:extLst>
      <p:ext uri="{BB962C8B-B14F-4D97-AF65-F5344CB8AC3E}">
        <p14:creationId xmlns:p14="http://schemas.microsoft.com/office/powerpoint/2010/main" val="2390471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5AB80-9A4A-24E0-BBA7-EB7F0F6617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B3BD0F-0DD9-0CC2-1AE6-C76CDF195F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6AFA08-B815-1DA8-BE17-E3F1BFD5D7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20ACD8-C442-80CB-329B-CA5E429D879E}"/>
              </a:ext>
            </a:extLst>
          </p:cNvPr>
          <p:cNvSpPr>
            <a:spLocks noGrp="1"/>
          </p:cNvSpPr>
          <p:nvPr>
            <p:ph type="dt" sz="half" idx="10"/>
          </p:nvPr>
        </p:nvSpPr>
        <p:spPr/>
        <p:txBody>
          <a:bodyPr/>
          <a:lstStyle/>
          <a:p>
            <a:fld id="{CB49476E-3126-48D1-B1E1-7975CD26C494}" type="datetimeFigureOut">
              <a:rPr lang="en-US" smtClean="0"/>
              <a:t>4/30/2024</a:t>
            </a:fld>
            <a:endParaRPr lang="en-US"/>
          </a:p>
        </p:txBody>
      </p:sp>
      <p:sp>
        <p:nvSpPr>
          <p:cNvPr id="6" name="Footer Placeholder 5">
            <a:extLst>
              <a:ext uri="{FF2B5EF4-FFF2-40B4-BE49-F238E27FC236}">
                <a16:creationId xmlns:a16="http://schemas.microsoft.com/office/drawing/2014/main" id="{E0B27360-E017-AB31-E42C-7AE9C56DE3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E24787-88C8-E33D-7E38-8C90BB59F6ED}"/>
              </a:ext>
            </a:extLst>
          </p:cNvPr>
          <p:cNvSpPr>
            <a:spLocks noGrp="1"/>
          </p:cNvSpPr>
          <p:nvPr>
            <p:ph type="sldNum" sz="quarter" idx="12"/>
          </p:nvPr>
        </p:nvSpPr>
        <p:spPr/>
        <p:txBody>
          <a:bodyPr/>
          <a:lstStyle/>
          <a:p>
            <a:fld id="{1E452E5F-68DC-4DC9-AFEC-53E19EEF3598}" type="slidenum">
              <a:rPr lang="en-US" smtClean="0"/>
              <a:t>‹#›</a:t>
            </a:fld>
            <a:endParaRPr lang="en-US"/>
          </a:p>
        </p:txBody>
      </p:sp>
    </p:spTree>
    <p:extLst>
      <p:ext uri="{BB962C8B-B14F-4D97-AF65-F5344CB8AC3E}">
        <p14:creationId xmlns:p14="http://schemas.microsoft.com/office/powerpoint/2010/main" val="943576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AA08E-9596-48B4-3D1C-C47DCCAFD1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59E99E-DF3D-69BE-6452-8C82AAB786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F440F5-39BF-081E-16D5-F5A43EA836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595E9E-BC58-167D-6AFD-B17646710C6B}"/>
              </a:ext>
            </a:extLst>
          </p:cNvPr>
          <p:cNvSpPr>
            <a:spLocks noGrp="1"/>
          </p:cNvSpPr>
          <p:nvPr>
            <p:ph type="dt" sz="half" idx="10"/>
          </p:nvPr>
        </p:nvSpPr>
        <p:spPr/>
        <p:txBody>
          <a:bodyPr/>
          <a:lstStyle/>
          <a:p>
            <a:fld id="{CB49476E-3126-48D1-B1E1-7975CD26C494}" type="datetimeFigureOut">
              <a:rPr lang="en-US" smtClean="0"/>
              <a:t>4/30/2024</a:t>
            </a:fld>
            <a:endParaRPr lang="en-US"/>
          </a:p>
        </p:txBody>
      </p:sp>
      <p:sp>
        <p:nvSpPr>
          <p:cNvPr id="6" name="Footer Placeholder 5">
            <a:extLst>
              <a:ext uri="{FF2B5EF4-FFF2-40B4-BE49-F238E27FC236}">
                <a16:creationId xmlns:a16="http://schemas.microsoft.com/office/drawing/2014/main" id="{DC30CC46-4D86-4F88-6CBB-800D065BE9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5DD5A3-B1C6-3FC8-EDCF-D4B435E1A8AE}"/>
              </a:ext>
            </a:extLst>
          </p:cNvPr>
          <p:cNvSpPr>
            <a:spLocks noGrp="1"/>
          </p:cNvSpPr>
          <p:nvPr>
            <p:ph type="sldNum" sz="quarter" idx="12"/>
          </p:nvPr>
        </p:nvSpPr>
        <p:spPr/>
        <p:txBody>
          <a:bodyPr/>
          <a:lstStyle/>
          <a:p>
            <a:fld id="{1E452E5F-68DC-4DC9-AFEC-53E19EEF3598}" type="slidenum">
              <a:rPr lang="en-US" smtClean="0"/>
              <a:t>‹#›</a:t>
            </a:fld>
            <a:endParaRPr lang="en-US"/>
          </a:p>
        </p:txBody>
      </p:sp>
    </p:spTree>
    <p:extLst>
      <p:ext uri="{BB962C8B-B14F-4D97-AF65-F5344CB8AC3E}">
        <p14:creationId xmlns:p14="http://schemas.microsoft.com/office/powerpoint/2010/main" val="2663156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A588DD-6F22-3615-83FB-A422456658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6232FA-36E9-5EE1-E0AE-F0080E29EE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49A744-D7B5-FB59-A51D-18606E49ED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B49476E-3126-48D1-B1E1-7975CD26C494}" type="datetimeFigureOut">
              <a:rPr lang="en-US" smtClean="0"/>
              <a:t>4/30/2024</a:t>
            </a:fld>
            <a:endParaRPr lang="en-US"/>
          </a:p>
        </p:txBody>
      </p:sp>
      <p:sp>
        <p:nvSpPr>
          <p:cNvPr id="5" name="Footer Placeholder 4">
            <a:extLst>
              <a:ext uri="{FF2B5EF4-FFF2-40B4-BE49-F238E27FC236}">
                <a16:creationId xmlns:a16="http://schemas.microsoft.com/office/drawing/2014/main" id="{F3B5DF89-795C-6F47-FE79-BD994107EE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E2FDDD1-6DA6-4515-E1D8-B4F2C333F4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E452E5F-68DC-4DC9-AFEC-53E19EEF3598}" type="slidenum">
              <a:rPr lang="en-US" smtClean="0"/>
              <a:t>‹#›</a:t>
            </a:fld>
            <a:endParaRPr lang="en-US"/>
          </a:p>
        </p:txBody>
      </p:sp>
    </p:spTree>
    <p:extLst>
      <p:ext uri="{BB962C8B-B14F-4D97-AF65-F5344CB8AC3E}">
        <p14:creationId xmlns:p14="http://schemas.microsoft.com/office/powerpoint/2010/main" val="4255695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2E1BB-1D75-C782-B734-9B29130E6620}"/>
              </a:ext>
            </a:extLst>
          </p:cNvPr>
          <p:cNvSpPr>
            <a:spLocks noGrp="1"/>
          </p:cNvSpPr>
          <p:nvPr>
            <p:ph type="ctrTitle"/>
          </p:nvPr>
        </p:nvSpPr>
        <p:spPr/>
        <p:txBody>
          <a:bodyPr>
            <a:normAutofit/>
          </a:bodyPr>
          <a:lstStyle/>
          <a:p>
            <a:r>
              <a:rPr lang="en-US" sz="8800" dirty="0">
                <a:latin typeface="Georgia" panose="02040502050405020303" pitchFamily="18" charset="0"/>
              </a:rPr>
              <a:t>Final Portfolio</a:t>
            </a:r>
          </a:p>
        </p:txBody>
      </p:sp>
      <p:sp>
        <p:nvSpPr>
          <p:cNvPr id="3" name="Subtitle 2">
            <a:extLst>
              <a:ext uri="{FF2B5EF4-FFF2-40B4-BE49-F238E27FC236}">
                <a16:creationId xmlns:a16="http://schemas.microsoft.com/office/drawing/2014/main" id="{AE7B9742-8D4F-0902-353A-AF83710398C9}"/>
              </a:ext>
            </a:extLst>
          </p:cNvPr>
          <p:cNvSpPr>
            <a:spLocks noGrp="1"/>
          </p:cNvSpPr>
          <p:nvPr>
            <p:ph type="subTitle" idx="1"/>
          </p:nvPr>
        </p:nvSpPr>
        <p:spPr/>
        <p:txBody>
          <a:bodyPr>
            <a:normAutofit/>
          </a:bodyPr>
          <a:lstStyle/>
          <a:p>
            <a:r>
              <a:rPr lang="en-US" sz="2800" dirty="0">
                <a:latin typeface="Georgia" panose="02040502050405020303" pitchFamily="18" charset="0"/>
              </a:rPr>
              <a:t>Anna Krawczyk</a:t>
            </a:r>
          </a:p>
        </p:txBody>
      </p:sp>
    </p:spTree>
    <p:extLst>
      <p:ext uri="{BB962C8B-B14F-4D97-AF65-F5344CB8AC3E}">
        <p14:creationId xmlns:p14="http://schemas.microsoft.com/office/powerpoint/2010/main" val="1925201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C1C52A-E615-F211-FC84-93AADCA472F0}"/>
              </a:ext>
            </a:extLst>
          </p:cNvPr>
          <p:cNvSpPr txBox="1"/>
          <p:nvPr/>
        </p:nvSpPr>
        <p:spPr>
          <a:xfrm>
            <a:off x="6198782" y="1801689"/>
            <a:ext cx="5183372" cy="4524315"/>
          </a:xfrm>
          <a:prstGeom prst="rect">
            <a:avLst/>
          </a:prstGeom>
          <a:noFill/>
        </p:spPr>
        <p:txBody>
          <a:bodyPr wrap="square" rtlCol="0">
            <a:spAutoFit/>
          </a:bodyPr>
          <a:lstStyle/>
          <a:p>
            <a:r>
              <a:rPr lang="en-US" b="1" dirty="0">
                <a:latin typeface="Georgia" panose="02040502050405020303" pitchFamily="18" charset="0"/>
              </a:rPr>
              <a:t>Name</a:t>
            </a:r>
            <a:r>
              <a:rPr lang="en-US" dirty="0">
                <a:latin typeface="Georgia" panose="02040502050405020303" pitchFamily="18" charset="0"/>
              </a:rPr>
              <a:t>: Anna Krawczyk</a:t>
            </a:r>
          </a:p>
          <a:p>
            <a:r>
              <a:rPr lang="en-US" b="1" dirty="0">
                <a:latin typeface="Georgia" panose="02040502050405020303" pitchFamily="18" charset="0"/>
              </a:rPr>
              <a:t>Title</a:t>
            </a:r>
            <a:r>
              <a:rPr lang="en-US" dirty="0">
                <a:latin typeface="Georgia" panose="02040502050405020303" pitchFamily="18" charset="0"/>
              </a:rPr>
              <a:t>: </a:t>
            </a:r>
            <a:r>
              <a:rPr lang="en-US" i="1" dirty="0">
                <a:latin typeface="Georgia" panose="02040502050405020303" pitchFamily="18" charset="0"/>
              </a:rPr>
              <a:t>Keep Climbing</a:t>
            </a:r>
          </a:p>
          <a:p>
            <a:r>
              <a:rPr lang="en-US" b="1" dirty="0">
                <a:latin typeface="Georgia" panose="02040502050405020303" pitchFamily="18" charset="0"/>
              </a:rPr>
              <a:t>Location</a:t>
            </a:r>
            <a:r>
              <a:rPr lang="en-US" dirty="0">
                <a:latin typeface="Georgia" panose="02040502050405020303" pitchFamily="18" charset="0"/>
              </a:rPr>
              <a:t>: Milwaukee, WI</a:t>
            </a:r>
          </a:p>
          <a:p>
            <a:r>
              <a:rPr lang="en-US" b="1" dirty="0">
                <a:latin typeface="Georgia" panose="02040502050405020303" pitchFamily="18" charset="0"/>
              </a:rPr>
              <a:t>Date</a:t>
            </a:r>
            <a:r>
              <a:rPr lang="en-US" dirty="0">
                <a:latin typeface="Georgia" panose="02040502050405020303" pitchFamily="18" charset="0"/>
              </a:rPr>
              <a:t>: 3/27/2024</a:t>
            </a:r>
          </a:p>
          <a:p>
            <a:endParaRPr lang="en-US" dirty="0">
              <a:latin typeface="Georgia" panose="02040502050405020303" pitchFamily="18" charset="0"/>
            </a:endParaRPr>
          </a:p>
          <a:p>
            <a:r>
              <a:rPr lang="en-US" b="1" dirty="0">
                <a:latin typeface="Georgia" panose="02040502050405020303" pitchFamily="18" charset="0"/>
              </a:rPr>
              <a:t>Caption</a:t>
            </a:r>
            <a:r>
              <a:rPr lang="en-US" dirty="0">
                <a:latin typeface="Georgia" panose="02040502050405020303" pitchFamily="18" charset="0"/>
              </a:rPr>
              <a:t>: Wooden steps on a climbing trail lead up to the top of a bluff. </a:t>
            </a:r>
          </a:p>
          <a:p>
            <a:endParaRPr lang="en-US" dirty="0">
              <a:latin typeface="Georgia" panose="02040502050405020303" pitchFamily="18" charset="0"/>
            </a:endParaRPr>
          </a:p>
          <a:p>
            <a:r>
              <a:rPr lang="en-US" b="1" dirty="0">
                <a:latin typeface="Georgia" panose="02040502050405020303" pitchFamily="18" charset="0"/>
              </a:rPr>
              <a:t>Note</a:t>
            </a:r>
            <a:r>
              <a:rPr lang="en-US" dirty="0">
                <a:latin typeface="Georgia" panose="02040502050405020303" pitchFamily="18" charset="0"/>
              </a:rPr>
              <a:t>: This image illuminates the principles of form/pattern through the repetition of the wooden steps on this hiking trail. It really caught my eye because you don’t always see a lot of clear-cut repetition like this in natural spaces and it looks cool contrasted with the wildness of the shrubbery and leaves. </a:t>
            </a:r>
          </a:p>
          <a:p>
            <a:endParaRPr lang="en-US" dirty="0">
              <a:latin typeface="Georgia" panose="02040502050405020303" pitchFamily="18" charset="0"/>
            </a:endParaRPr>
          </a:p>
        </p:txBody>
      </p:sp>
      <p:sp>
        <p:nvSpPr>
          <p:cNvPr id="7" name="TextBox 6">
            <a:extLst>
              <a:ext uri="{FF2B5EF4-FFF2-40B4-BE49-F238E27FC236}">
                <a16:creationId xmlns:a16="http://schemas.microsoft.com/office/drawing/2014/main" id="{FF56A0FE-CBE0-ACCE-2DCC-1402E2E39052}"/>
              </a:ext>
            </a:extLst>
          </p:cNvPr>
          <p:cNvSpPr txBox="1"/>
          <p:nvPr/>
        </p:nvSpPr>
        <p:spPr>
          <a:xfrm>
            <a:off x="6198782" y="814795"/>
            <a:ext cx="6095114" cy="584775"/>
          </a:xfrm>
          <a:prstGeom prst="rect">
            <a:avLst/>
          </a:prstGeom>
          <a:noFill/>
        </p:spPr>
        <p:txBody>
          <a:bodyPr wrap="square">
            <a:spAutoFit/>
          </a:bodyPr>
          <a:lstStyle/>
          <a:p>
            <a:r>
              <a:rPr lang="en-US" sz="3200" b="1" dirty="0">
                <a:latin typeface="Georgia" panose="02040502050405020303" pitchFamily="18" charset="0"/>
              </a:rPr>
              <a:t>Form/Pattern (Repetition)</a:t>
            </a:r>
            <a:endParaRPr lang="en-US" sz="3200" dirty="0">
              <a:latin typeface="Georgia" panose="02040502050405020303" pitchFamily="18" charset="0"/>
            </a:endParaRPr>
          </a:p>
        </p:txBody>
      </p:sp>
      <p:pic>
        <p:nvPicPr>
          <p:cNvPr id="3" name="Picture 2" descr="A tree next to a path&#10;&#10;Description automatically generated with medium confidence">
            <a:extLst>
              <a:ext uri="{FF2B5EF4-FFF2-40B4-BE49-F238E27FC236}">
                <a16:creationId xmlns:a16="http://schemas.microsoft.com/office/drawing/2014/main" id="{53D129D5-A48C-87C4-6E1C-B1EE3AB9EE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4811" y="1247553"/>
            <a:ext cx="6560289" cy="4373526"/>
          </a:xfrm>
          <a:prstGeom prst="rect">
            <a:avLst/>
          </a:prstGeom>
        </p:spPr>
      </p:pic>
    </p:spTree>
    <p:extLst>
      <p:ext uri="{BB962C8B-B14F-4D97-AF65-F5344CB8AC3E}">
        <p14:creationId xmlns:p14="http://schemas.microsoft.com/office/powerpoint/2010/main" val="1366158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C1C52A-E615-F211-FC84-93AADCA472F0}"/>
              </a:ext>
            </a:extLst>
          </p:cNvPr>
          <p:cNvSpPr txBox="1"/>
          <p:nvPr/>
        </p:nvSpPr>
        <p:spPr>
          <a:xfrm>
            <a:off x="6198782" y="1801689"/>
            <a:ext cx="5183372" cy="4524315"/>
          </a:xfrm>
          <a:prstGeom prst="rect">
            <a:avLst/>
          </a:prstGeom>
          <a:noFill/>
        </p:spPr>
        <p:txBody>
          <a:bodyPr wrap="square" rtlCol="0">
            <a:spAutoFit/>
          </a:bodyPr>
          <a:lstStyle/>
          <a:p>
            <a:r>
              <a:rPr lang="en-US" b="1" dirty="0">
                <a:latin typeface="Georgia" panose="02040502050405020303" pitchFamily="18" charset="0"/>
              </a:rPr>
              <a:t>Name</a:t>
            </a:r>
            <a:r>
              <a:rPr lang="en-US" dirty="0">
                <a:latin typeface="Georgia" panose="02040502050405020303" pitchFamily="18" charset="0"/>
              </a:rPr>
              <a:t>: Anna Krawczyk</a:t>
            </a:r>
          </a:p>
          <a:p>
            <a:r>
              <a:rPr lang="en-US" b="1" dirty="0">
                <a:latin typeface="Georgia" panose="02040502050405020303" pitchFamily="18" charset="0"/>
              </a:rPr>
              <a:t>Title</a:t>
            </a:r>
            <a:r>
              <a:rPr lang="en-US" dirty="0">
                <a:latin typeface="Georgia" panose="02040502050405020303" pitchFamily="18" charset="0"/>
              </a:rPr>
              <a:t>: </a:t>
            </a:r>
            <a:r>
              <a:rPr lang="en-US" i="1" dirty="0">
                <a:latin typeface="Georgia" panose="02040502050405020303" pitchFamily="18" charset="0"/>
              </a:rPr>
              <a:t>Cold Weather, Warm Colors</a:t>
            </a:r>
            <a:r>
              <a:rPr lang="en-US" dirty="0">
                <a:latin typeface="Georgia" panose="02040502050405020303" pitchFamily="18" charset="0"/>
              </a:rPr>
              <a:t> </a:t>
            </a:r>
          </a:p>
          <a:p>
            <a:r>
              <a:rPr lang="en-US" b="1" dirty="0">
                <a:latin typeface="Georgia" panose="02040502050405020303" pitchFamily="18" charset="0"/>
              </a:rPr>
              <a:t>Location</a:t>
            </a:r>
            <a:r>
              <a:rPr lang="en-US" dirty="0">
                <a:latin typeface="Georgia" panose="02040502050405020303" pitchFamily="18" charset="0"/>
              </a:rPr>
              <a:t>: Madison, WI</a:t>
            </a:r>
          </a:p>
          <a:p>
            <a:r>
              <a:rPr lang="en-US" b="1" dirty="0">
                <a:latin typeface="Georgia" panose="02040502050405020303" pitchFamily="18" charset="0"/>
              </a:rPr>
              <a:t>Date</a:t>
            </a:r>
            <a:r>
              <a:rPr lang="en-US" dirty="0">
                <a:latin typeface="Georgia" panose="02040502050405020303" pitchFamily="18" charset="0"/>
              </a:rPr>
              <a:t>: 3/1/2024</a:t>
            </a:r>
          </a:p>
          <a:p>
            <a:endParaRPr lang="en-US" dirty="0">
              <a:latin typeface="Georgia" panose="02040502050405020303" pitchFamily="18" charset="0"/>
            </a:endParaRPr>
          </a:p>
          <a:p>
            <a:r>
              <a:rPr lang="en-US" b="1" dirty="0">
                <a:latin typeface="Georgia" panose="02040502050405020303" pitchFamily="18" charset="0"/>
              </a:rPr>
              <a:t>Caption</a:t>
            </a:r>
            <a:r>
              <a:rPr lang="en-US" dirty="0">
                <a:latin typeface="Georgia" panose="02040502050405020303" pitchFamily="18" charset="0"/>
              </a:rPr>
              <a:t>: On a cold March evening, the sunset burns warm colors into the cold sky as onlookers watch. </a:t>
            </a:r>
          </a:p>
          <a:p>
            <a:endParaRPr lang="en-US" dirty="0">
              <a:latin typeface="Georgia" panose="02040502050405020303" pitchFamily="18" charset="0"/>
            </a:endParaRPr>
          </a:p>
          <a:p>
            <a:r>
              <a:rPr lang="en-US" b="1" dirty="0">
                <a:latin typeface="Georgia" panose="02040502050405020303" pitchFamily="18" charset="0"/>
              </a:rPr>
              <a:t>Note</a:t>
            </a:r>
            <a:r>
              <a:rPr lang="en-US" dirty="0">
                <a:latin typeface="Georgia" panose="02040502050405020303" pitchFamily="18" charset="0"/>
              </a:rPr>
              <a:t>: This image illuminates the principles of ambient light AND color because the color of the sunset really makes the image. It would probably look cool during the day too, but the reflection of the sunset on the lake and the people watching it really add to the photo, in my opinion.</a:t>
            </a:r>
          </a:p>
          <a:p>
            <a:endParaRPr lang="en-US" dirty="0">
              <a:latin typeface="Georgia" panose="02040502050405020303" pitchFamily="18" charset="0"/>
            </a:endParaRPr>
          </a:p>
        </p:txBody>
      </p:sp>
      <p:pic>
        <p:nvPicPr>
          <p:cNvPr id="5" name="Picture 4" descr="A group of people standing on a dock&#10;&#10;Description automatically generated">
            <a:extLst>
              <a:ext uri="{FF2B5EF4-FFF2-40B4-BE49-F238E27FC236}">
                <a16:creationId xmlns:a16="http://schemas.microsoft.com/office/drawing/2014/main" id="{CE3BE2C8-1B38-5C94-12FE-65878EC96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6661" y="183070"/>
            <a:ext cx="4327451" cy="6491859"/>
          </a:xfrm>
          <a:prstGeom prst="rect">
            <a:avLst/>
          </a:prstGeom>
        </p:spPr>
      </p:pic>
      <p:sp>
        <p:nvSpPr>
          <p:cNvPr id="7" name="TextBox 6">
            <a:extLst>
              <a:ext uri="{FF2B5EF4-FFF2-40B4-BE49-F238E27FC236}">
                <a16:creationId xmlns:a16="http://schemas.microsoft.com/office/drawing/2014/main" id="{FF56A0FE-CBE0-ACCE-2DCC-1402E2E39052}"/>
              </a:ext>
            </a:extLst>
          </p:cNvPr>
          <p:cNvSpPr txBox="1"/>
          <p:nvPr/>
        </p:nvSpPr>
        <p:spPr>
          <a:xfrm>
            <a:off x="6198782" y="814795"/>
            <a:ext cx="6095114" cy="584775"/>
          </a:xfrm>
          <a:prstGeom prst="rect">
            <a:avLst/>
          </a:prstGeom>
          <a:noFill/>
        </p:spPr>
        <p:txBody>
          <a:bodyPr wrap="square">
            <a:spAutoFit/>
          </a:bodyPr>
          <a:lstStyle/>
          <a:p>
            <a:r>
              <a:rPr lang="en-US" sz="3200" b="1">
                <a:latin typeface="Georgia" panose="02040502050405020303" pitchFamily="18" charset="0"/>
              </a:rPr>
              <a:t>Ambient Color/Light</a:t>
            </a:r>
            <a:endParaRPr lang="en-US" sz="3200" dirty="0">
              <a:latin typeface="Georgia" panose="02040502050405020303" pitchFamily="18" charset="0"/>
            </a:endParaRPr>
          </a:p>
        </p:txBody>
      </p:sp>
      <p:sp>
        <p:nvSpPr>
          <p:cNvPr id="9" name="TextBox 8">
            <a:extLst>
              <a:ext uri="{FF2B5EF4-FFF2-40B4-BE49-F238E27FC236}">
                <a16:creationId xmlns:a16="http://schemas.microsoft.com/office/drawing/2014/main" id="{02C565D2-80C0-915E-CF29-A1D71C7CAC90}"/>
              </a:ext>
            </a:extLst>
          </p:cNvPr>
          <p:cNvSpPr txBox="1"/>
          <p:nvPr/>
        </p:nvSpPr>
        <p:spPr>
          <a:xfrm>
            <a:off x="6172201" y="347330"/>
            <a:ext cx="6148276" cy="369332"/>
          </a:xfrm>
          <a:prstGeom prst="rect">
            <a:avLst/>
          </a:prstGeom>
          <a:noFill/>
        </p:spPr>
        <p:txBody>
          <a:bodyPr wrap="square">
            <a:spAutoFit/>
          </a:bodyPr>
          <a:lstStyle/>
          <a:p>
            <a:r>
              <a:rPr lang="en-US" b="1" i="1" dirty="0">
                <a:latin typeface="Georgia" panose="02040502050405020303" pitchFamily="18" charset="0"/>
              </a:rPr>
              <a:t>My Favorite Image: </a:t>
            </a:r>
            <a:endParaRPr lang="en-US" i="1" dirty="0">
              <a:latin typeface="Georgia" panose="02040502050405020303" pitchFamily="18" charset="0"/>
            </a:endParaRPr>
          </a:p>
        </p:txBody>
      </p:sp>
    </p:spTree>
    <p:extLst>
      <p:ext uri="{BB962C8B-B14F-4D97-AF65-F5344CB8AC3E}">
        <p14:creationId xmlns:p14="http://schemas.microsoft.com/office/powerpoint/2010/main" val="348275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C1C52A-E615-F211-FC84-93AADCA472F0}"/>
              </a:ext>
            </a:extLst>
          </p:cNvPr>
          <p:cNvSpPr txBox="1"/>
          <p:nvPr/>
        </p:nvSpPr>
        <p:spPr>
          <a:xfrm>
            <a:off x="6198782" y="1801689"/>
            <a:ext cx="5183372" cy="4524315"/>
          </a:xfrm>
          <a:prstGeom prst="rect">
            <a:avLst/>
          </a:prstGeom>
          <a:noFill/>
        </p:spPr>
        <p:txBody>
          <a:bodyPr wrap="square" rtlCol="0">
            <a:spAutoFit/>
          </a:bodyPr>
          <a:lstStyle/>
          <a:p>
            <a:r>
              <a:rPr lang="en-US" b="1" dirty="0">
                <a:latin typeface="Georgia" panose="02040502050405020303" pitchFamily="18" charset="0"/>
              </a:rPr>
              <a:t>Name</a:t>
            </a:r>
            <a:r>
              <a:rPr lang="en-US" dirty="0">
                <a:latin typeface="Georgia" panose="02040502050405020303" pitchFamily="18" charset="0"/>
              </a:rPr>
              <a:t>: Anna Krawczyk</a:t>
            </a:r>
          </a:p>
          <a:p>
            <a:r>
              <a:rPr lang="en-US" b="1" dirty="0">
                <a:latin typeface="Georgia" panose="02040502050405020303" pitchFamily="18" charset="0"/>
              </a:rPr>
              <a:t>Title</a:t>
            </a:r>
            <a:r>
              <a:rPr lang="en-US" dirty="0">
                <a:latin typeface="Georgia" panose="02040502050405020303" pitchFamily="18" charset="0"/>
              </a:rPr>
              <a:t>: </a:t>
            </a:r>
            <a:r>
              <a:rPr lang="en-US" i="1" dirty="0">
                <a:latin typeface="Georgia" panose="02040502050405020303" pitchFamily="18" charset="0"/>
              </a:rPr>
              <a:t>Lifeguarding in March</a:t>
            </a:r>
          </a:p>
          <a:p>
            <a:r>
              <a:rPr lang="en-US" b="1" dirty="0">
                <a:latin typeface="Georgia" panose="02040502050405020303" pitchFamily="18" charset="0"/>
              </a:rPr>
              <a:t>Location</a:t>
            </a:r>
            <a:r>
              <a:rPr lang="en-US" dirty="0">
                <a:latin typeface="Georgia" panose="02040502050405020303" pitchFamily="18" charset="0"/>
              </a:rPr>
              <a:t>: Madison, WI</a:t>
            </a:r>
          </a:p>
          <a:p>
            <a:r>
              <a:rPr lang="en-US" b="1" dirty="0">
                <a:latin typeface="Georgia" panose="02040502050405020303" pitchFamily="18" charset="0"/>
              </a:rPr>
              <a:t>Date</a:t>
            </a:r>
            <a:r>
              <a:rPr lang="en-US" dirty="0">
                <a:latin typeface="Georgia" panose="02040502050405020303" pitchFamily="18" charset="0"/>
              </a:rPr>
              <a:t>: 3/21/2024</a:t>
            </a:r>
          </a:p>
          <a:p>
            <a:endParaRPr lang="en-US" dirty="0">
              <a:latin typeface="Georgia" panose="02040502050405020303" pitchFamily="18" charset="0"/>
            </a:endParaRPr>
          </a:p>
          <a:p>
            <a:r>
              <a:rPr lang="en-US" b="1" dirty="0">
                <a:latin typeface="Georgia" panose="02040502050405020303" pitchFamily="18" charset="0"/>
              </a:rPr>
              <a:t>Caption</a:t>
            </a:r>
            <a:r>
              <a:rPr lang="en-US" dirty="0">
                <a:latin typeface="Georgia" panose="02040502050405020303" pitchFamily="18" charset="0"/>
              </a:rPr>
              <a:t>: Noel, a former lifeguard, poses on an old lifeguard chair at James Madison Park on a chilly March evening. </a:t>
            </a:r>
          </a:p>
          <a:p>
            <a:endParaRPr lang="en-US" dirty="0">
              <a:latin typeface="Georgia" panose="02040502050405020303" pitchFamily="18" charset="0"/>
            </a:endParaRPr>
          </a:p>
          <a:p>
            <a:r>
              <a:rPr lang="en-US" b="1" dirty="0">
                <a:latin typeface="Georgia" panose="02040502050405020303" pitchFamily="18" charset="0"/>
              </a:rPr>
              <a:t>Note</a:t>
            </a:r>
            <a:r>
              <a:rPr lang="en-US" dirty="0">
                <a:latin typeface="Georgia" panose="02040502050405020303" pitchFamily="18" charset="0"/>
              </a:rPr>
              <a:t>: This image illuminates the principle of an expressive portrait because we got creative with the lighting and angles. Although you can’t tell, this lifeguard chair is pretty high up, which made it easier for me to capture the bright white sky in the background to contrast it against Noel’s black shirt and make for an interesting portrait. </a:t>
            </a:r>
          </a:p>
        </p:txBody>
      </p:sp>
      <p:sp>
        <p:nvSpPr>
          <p:cNvPr id="7" name="TextBox 6">
            <a:extLst>
              <a:ext uri="{FF2B5EF4-FFF2-40B4-BE49-F238E27FC236}">
                <a16:creationId xmlns:a16="http://schemas.microsoft.com/office/drawing/2014/main" id="{FF56A0FE-CBE0-ACCE-2DCC-1402E2E39052}"/>
              </a:ext>
            </a:extLst>
          </p:cNvPr>
          <p:cNvSpPr txBox="1"/>
          <p:nvPr/>
        </p:nvSpPr>
        <p:spPr>
          <a:xfrm>
            <a:off x="6198782" y="814795"/>
            <a:ext cx="6095114" cy="584775"/>
          </a:xfrm>
          <a:prstGeom prst="rect">
            <a:avLst/>
          </a:prstGeom>
          <a:noFill/>
        </p:spPr>
        <p:txBody>
          <a:bodyPr wrap="square">
            <a:spAutoFit/>
          </a:bodyPr>
          <a:lstStyle/>
          <a:p>
            <a:r>
              <a:rPr lang="en-US" sz="3200" b="1" dirty="0">
                <a:latin typeface="Georgia" panose="02040502050405020303" pitchFamily="18" charset="0"/>
              </a:rPr>
              <a:t>Expressive Portrait</a:t>
            </a:r>
            <a:endParaRPr lang="en-US" sz="3200" dirty="0">
              <a:latin typeface="Georgia" panose="02040502050405020303" pitchFamily="18" charset="0"/>
            </a:endParaRPr>
          </a:p>
        </p:txBody>
      </p:sp>
      <p:pic>
        <p:nvPicPr>
          <p:cNvPr id="3" name="Picture 2" descr="A person standing on a fence&#10;&#10;Description automatically generated">
            <a:extLst>
              <a:ext uri="{FF2B5EF4-FFF2-40B4-BE49-F238E27FC236}">
                <a16:creationId xmlns:a16="http://schemas.microsoft.com/office/drawing/2014/main" id="{03F281CD-166F-B6E5-A1CF-2D9861178F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2112" y="121849"/>
            <a:ext cx="4445153" cy="6614302"/>
          </a:xfrm>
          <a:prstGeom prst="rect">
            <a:avLst/>
          </a:prstGeom>
        </p:spPr>
      </p:pic>
    </p:spTree>
    <p:extLst>
      <p:ext uri="{BB962C8B-B14F-4D97-AF65-F5344CB8AC3E}">
        <p14:creationId xmlns:p14="http://schemas.microsoft.com/office/powerpoint/2010/main" val="1479533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C1C52A-E615-F211-FC84-93AADCA472F0}"/>
              </a:ext>
            </a:extLst>
          </p:cNvPr>
          <p:cNvSpPr txBox="1"/>
          <p:nvPr/>
        </p:nvSpPr>
        <p:spPr>
          <a:xfrm>
            <a:off x="6198782" y="1626252"/>
            <a:ext cx="5183372" cy="4801314"/>
          </a:xfrm>
          <a:prstGeom prst="rect">
            <a:avLst/>
          </a:prstGeom>
          <a:noFill/>
        </p:spPr>
        <p:txBody>
          <a:bodyPr wrap="square" rtlCol="0">
            <a:spAutoFit/>
          </a:bodyPr>
          <a:lstStyle/>
          <a:p>
            <a:r>
              <a:rPr lang="en-US" b="1" dirty="0">
                <a:latin typeface="Georgia" panose="02040502050405020303" pitchFamily="18" charset="0"/>
              </a:rPr>
              <a:t>Name</a:t>
            </a:r>
            <a:r>
              <a:rPr lang="en-US" dirty="0">
                <a:latin typeface="Georgia" panose="02040502050405020303" pitchFamily="18" charset="0"/>
              </a:rPr>
              <a:t>: Anna Krawczyk</a:t>
            </a:r>
          </a:p>
          <a:p>
            <a:r>
              <a:rPr lang="en-US" b="1" dirty="0">
                <a:latin typeface="Georgia" panose="02040502050405020303" pitchFamily="18" charset="0"/>
              </a:rPr>
              <a:t>Title</a:t>
            </a:r>
            <a:r>
              <a:rPr lang="en-US" dirty="0">
                <a:latin typeface="Georgia" panose="02040502050405020303" pitchFamily="18" charset="0"/>
              </a:rPr>
              <a:t>: </a:t>
            </a:r>
            <a:r>
              <a:rPr lang="en-US" i="1" dirty="0">
                <a:latin typeface="Georgia" panose="02040502050405020303" pitchFamily="18" charset="0"/>
              </a:rPr>
              <a:t>Reflections</a:t>
            </a:r>
          </a:p>
          <a:p>
            <a:r>
              <a:rPr lang="en-US" b="1" dirty="0">
                <a:latin typeface="Georgia" panose="02040502050405020303" pitchFamily="18" charset="0"/>
              </a:rPr>
              <a:t>Location</a:t>
            </a:r>
            <a:r>
              <a:rPr lang="en-US" dirty="0">
                <a:latin typeface="Georgia" panose="02040502050405020303" pitchFamily="18" charset="0"/>
              </a:rPr>
              <a:t>: Milwaukee, WI</a:t>
            </a:r>
          </a:p>
          <a:p>
            <a:r>
              <a:rPr lang="en-US" b="1" dirty="0">
                <a:latin typeface="Georgia" panose="02040502050405020303" pitchFamily="18" charset="0"/>
              </a:rPr>
              <a:t>Date</a:t>
            </a:r>
            <a:r>
              <a:rPr lang="en-US" dirty="0">
                <a:latin typeface="Georgia" panose="02040502050405020303" pitchFamily="18" charset="0"/>
              </a:rPr>
              <a:t>: 3/27/2024</a:t>
            </a:r>
          </a:p>
          <a:p>
            <a:endParaRPr lang="en-US" dirty="0">
              <a:latin typeface="Georgia" panose="02040502050405020303" pitchFamily="18" charset="0"/>
            </a:endParaRPr>
          </a:p>
          <a:p>
            <a:r>
              <a:rPr lang="en-US" b="1" dirty="0">
                <a:latin typeface="Georgia" panose="02040502050405020303" pitchFamily="18" charset="0"/>
              </a:rPr>
              <a:t>Caption</a:t>
            </a:r>
            <a:r>
              <a:rPr lang="en-US" dirty="0">
                <a:latin typeface="Georgia" panose="02040502050405020303" pitchFamily="18" charset="0"/>
              </a:rPr>
              <a:t>: A small stream runs through a ravine, splitting the land and eventually leading through towards Lake Michigan. </a:t>
            </a:r>
          </a:p>
          <a:p>
            <a:endParaRPr lang="en-US" dirty="0">
              <a:latin typeface="Georgia" panose="02040502050405020303" pitchFamily="18" charset="0"/>
            </a:endParaRPr>
          </a:p>
          <a:p>
            <a:r>
              <a:rPr lang="en-US" b="1" dirty="0">
                <a:latin typeface="Georgia" panose="02040502050405020303" pitchFamily="18" charset="0"/>
              </a:rPr>
              <a:t>Note</a:t>
            </a:r>
            <a:r>
              <a:rPr lang="en-US" dirty="0">
                <a:latin typeface="Georgia" panose="02040502050405020303" pitchFamily="18" charset="0"/>
              </a:rPr>
              <a:t>: This image illustrates the principle of juxtaposition because it not only shows contrast between water and land but also juxtaposes the two bodies of water. Lake Michigan in the background is a lighter, more green color while the smaller stream in the foreground is darker and shows more of the reflection of the sky and clouds.</a:t>
            </a:r>
          </a:p>
        </p:txBody>
      </p:sp>
      <p:sp>
        <p:nvSpPr>
          <p:cNvPr id="7" name="TextBox 6">
            <a:extLst>
              <a:ext uri="{FF2B5EF4-FFF2-40B4-BE49-F238E27FC236}">
                <a16:creationId xmlns:a16="http://schemas.microsoft.com/office/drawing/2014/main" id="{FF56A0FE-CBE0-ACCE-2DCC-1402E2E39052}"/>
              </a:ext>
            </a:extLst>
          </p:cNvPr>
          <p:cNvSpPr txBox="1"/>
          <p:nvPr/>
        </p:nvSpPr>
        <p:spPr>
          <a:xfrm>
            <a:off x="6198782" y="814795"/>
            <a:ext cx="6095114" cy="584775"/>
          </a:xfrm>
          <a:prstGeom prst="rect">
            <a:avLst/>
          </a:prstGeom>
          <a:noFill/>
        </p:spPr>
        <p:txBody>
          <a:bodyPr wrap="square">
            <a:spAutoFit/>
          </a:bodyPr>
          <a:lstStyle/>
          <a:p>
            <a:r>
              <a:rPr lang="en-US" sz="3200" b="1" dirty="0">
                <a:latin typeface="Georgia" panose="02040502050405020303" pitchFamily="18" charset="0"/>
              </a:rPr>
              <a:t>Juxtaposition</a:t>
            </a:r>
            <a:endParaRPr lang="en-US" sz="3200" dirty="0">
              <a:latin typeface="Georgia" panose="02040502050405020303" pitchFamily="18" charset="0"/>
            </a:endParaRPr>
          </a:p>
        </p:txBody>
      </p:sp>
      <p:pic>
        <p:nvPicPr>
          <p:cNvPr id="5" name="Picture 4" descr="A view of a lake and a blue sky&#10;&#10;Description automatically generated with medium confidence">
            <a:extLst>
              <a:ext uri="{FF2B5EF4-FFF2-40B4-BE49-F238E27FC236}">
                <a16:creationId xmlns:a16="http://schemas.microsoft.com/office/drawing/2014/main" id="{3C8394A2-8911-7B8A-921E-0DA3D8477D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01254" y="1291855"/>
            <a:ext cx="6411433" cy="4274289"/>
          </a:xfrm>
          <a:prstGeom prst="rect">
            <a:avLst/>
          </a:prstGeom>
        </p:spPr>
      </p:pic>
    </p:spTree>
    <p:extLst>
      <p:ext uri="{BB962C8B-B14F-4D97-AF65-F5344CB8AC3E}">
        <p14:creationId xmlns:p14="http://schemas.microsoft.com/office/powerpoint/2010/main" val="4291247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C1C52A-E615-F211-FC84-93AADCA472F0}"/>
              </a:ext>
            </a:extLst>
          </p:cNvPr>
          <p:cNvSpPr txBox="1"/>
          <p:nvPr/>
        </p:nvSpPr>
        <p:spPr>
          <a:xfrm>
            <a:off x="6198782" y="1626252"/>
            <a:ext cx="5183372" cy="3970318"/>
          </a:xfrm>
          <a:prstGeom prst="rect">
            <a:avLst/>
          </a:prstGeom>
          <a:noFill/>
        </p:spPr>
        <p:txBody>
          <a:bodyPr wrap="square" rtlCol="0">
            <a:spAutoFit/>
          </a:bodyPr>
          <a:lstStyle/>
          <a:p>
            <a:r>
              <a:rPr lang="en-US" b="1" dirty="0">
                <a:latin typeface="Georgia" panose="02040502050405020303" pitchFamily="18" charset="0"/>
              </a:rPr>
              <a:t>Name</a:t>
            </a:r>
            <a:r>
              <a:rPr lang="en-US" dirty="0">
                <a:latin typeface="Georgia" panose="02040502050405020303" pitchFamily="18" charset="0"/>
              </a:rPr>
              <a:t>: Anna Krawczyk</a:t>
            </a:r>
          </a:p>
          <a:p>
            <a:r>
              <a:rPr lang="en-US" b="1" dirty="0">
                <a:latin typeface="Georgia" panose="02040502050405020303" pitchFamily="18" charset="0"/>
              </a:rPr>
              <a:t>Title</a:t>
            </a:r>
            <a:r>
              <a:rPr lang="en-US" dirty="0">
                <a:latin typeface="Georgia" panose="02040502050405020303" pitchFamily="18" charset="0"/>
              </a:rPr>
              <a:t>: </a:t>
            </a:r>
            <a:r>
              <a:rPr lang="en-US" i="1" dirty="0">
                <a:latin typeface="Georgia" panose="02040502050405020303" pitchFamily="18" charset="0"/>
              </a:rPr>
              <a:t>Mr. Mallard On the Move</a:t>
            </a:r>
          </a:p>
          <a:p>
            <a:r>
              <a:rPr lang="en-US" b="1" dirty="0">
                <a:latin typeface="Georgia" panose="02040502050405020303" pitchFamily="18" charset="0"/>
              </a:rPr>
              <a:t>Location</a:t>
            </a:r>
            <a:r>
              <a:rPr lang="en-US" dirty="0">
                <a:latin typeface="Georgia" panose="02040502050405020303" pitchFamily="18" charset="0"/>
              </a:rPr>
              <a:t>: Madison, WI</a:t>
            </a:r>
          </a:p>
          <a:p>
            <a:r>
              <a:rPr lang="en-US" b="1" dirty="0">
                <a:latin typeface="Georgia" panose="02040502050405020303" pitchFamily="18" charset="0"/>
              </a:rPr>
              <a:t>Date</a:t>
            </a:r>
            <a:r>
              <a:rPr lang="en-US" dirty="0">
                <a:latin typeface="Georgia" panose="02040502050405020303" pitchFamily="18" charset="0"/>
              </a:rPr>
              <a:t>: 3/1/2024</a:t>
            </a:r>
          </a:p>
          <a:p>
            <a:endParaRPr lang="en-US" dirty="0">
              <a:latin typeface="Georgia" panose="02040502050405020303" pitchFamily="18" charset="0"/>
            </a:endParaRPr>
          </a:p>
          <a:p>
            <a:r>
              <a:rPr lang="en-US" b="1" dirty="0">
                <a:latin typeface="Georgia" panose="02040502050405020303" pitchFamily="18" charset="0"/>
              </a:rPr>
              <a:t>Caption</a:t>
            </a:r>
            <a:r>
              <a:rPr lang="en-US" dirty="0">
                <a:latin typeface="Georgia" panose="02040502050405020303" pitchFamily="18" charset="0"/>
              </a:rPr>
              <a:t>: A male mallard duck swims through the dark evening water of Lake Mendota.</a:t>
            </a:r>
          </a:p>
          <a:p>
            <a:endParaRPr lang="en-US" dirty="0">
              <a:latin typeface="Georgia" panose="02040502050405020303" pitchFamily="18" charset="0"/>
            </a:endParaRPr>
          </a:p>
          <a:p>
            <a:r>
              <a:rPr lang="en-US" b="1" dirty="0">
                <a:latin typeface="Georgia" panose="02040502050405020303" pitchFamily="18" charset="0"/>
              </a:rPr>
              <a:t>Note</a:t>
            </a:r>
            <a:r>
              <a:rPr lang="en-US" dirty="0">
                <a:latin typeface="Georgia" panose="02040502050405020303" pitchFamily="18" charset="0"/>
              </a:rPr>
              <a:t>: This image illustrates the photographic principle of movement because it freezes on a moment of the mallard moving through the water. You can see the movement of the water behind the duck contrasted with the more still/rippling water to the side of him. </a:t>
            </a:r>
          </a:p>
        </p:txBody>
      </p:sp>
      <p:sp>
        <p:nvSpPr>
          <p:cNvPr id="7" name="TextBox 6">
            <a:extLst>
              <a:ext uri="{FF2B5EF4-FFF2-40B4-BE49-F238E27FC236}">
                <a16:creationId xmlns:a16="http://schemas.microsoft.com/office/drawing/2014/main" id="{FF56A0FE-CBE0-ACCE-2DCC-1402E2E39052}"/>
              </a:ext>
            </a:extLst>
          </p:cNvPr>
          <p:cNvSpPr txBox="1"/>
          <p:nvPr/>
        </p:nvSpPr>
        <p:spPr>
          <a:xfrm>
            <a:off x="6198782" y="814795"/>
            <a:ext cx="6095114" cy="584775"/>
          </a:xfrm>
          <a:prstGeom prst="rect">
            <a:avLst/>
          </a:prstGeom>
          <a:noFill/>
        </p:spPr>
        <p:txBody>
          <a:bodyPr wrap="square">
            <a:spAutoFit/>
          </a:bodyPr>
          <a:lstStyle/>
          <a:p>
            <a:r>
              <a:rPr lang="en-US" sz="3200" b="1" dirty="0">
                <a:latin typeface="Georgia" panose="02040502050405020303" pitchFamily="18" charset="0"/>
              </a:rPr>
              <a:t>Movement</a:t>
            </a:r>
            <a:endParaRPr lang="en-US" sz="3200" dirty="0">
              <a:latin typeface="Georgia" panose="02040502050405020303" pitchFamily="18" charset="0"/>
            </a:endParaRPr>
          </a:p>
        </p:txBody>
      </p:sp>
      <p:pic>
        <p:nvPicPr>
          <p:cNvPr id="3" name="Picture 2" descr="A duck swimming in water&#10;&#10;Description automatically generated">
            <a:extLst>
              <a:ext uri="{FF2B5EF4-FFF2-40B4-BE49-F238E27FC236}">
                <a16:creationId xmlns:a16="http://schemas.microsoft.com/office/drawing/2014/main" id="{96F42031-5087-E1EB-5259-883D48BCCE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79105" y="1229833"/>
            <a:ext cx="6597502" cy="4398335"/>
          </a:xfrm>
          <a:prstGeom prst="rect">
            <a:avLst/>
          </a:prstGeom>
        </p:spPr>
      </p:pic>
    </p:spTree>
    <p:extLst>
      <p:ext uri="{BB962C8B-B14F-4D97-AF65-F5344CB8AC3E}">
        <p14:creationId xmlns:p14="http://schemas.microsoft.com/office/powerpoint/2010/main" val="2653233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C1C52A-E615-F211-FC84-93AADCA472F0}"/>
              </a:ext>
            </a:extLst>
          </p:cNvPr>
          <p:cNvSpPr txBox="1"/>
          <p:nvPr/>
        </p:nvSpPr>
        <p:spPr>
          <a:xfrm>
            <a:off x="6198782" y="1626252"/>
            <a:ext cx="5183372" cy="4524315"/>
          </a:xfrm>
          <a:prstGeom prst="rect">
            <a:avLst/>
          </a:prstGeom>
          <a:noFill/>
        </p:spPr>
        <p:txBody>
          <a:bodyPr wrap="square" rtlCol="0">
            <a:spAutoFit/>
          </a:bodyPr>
          <a:lstStyle/>
          <a:p>
            <a:r>
              <a:rPr lang="en-US" b="1" dirty="0">
                <a:latin typeface="Georgia" panose="02040502050405020303" pitchFamily="18" charset="0"/>
              </a:rPr>
              <a:t>Name</a:t>
            </a:r>
            <a:r>
              <a:rPr lang="en-US" dirty="0">
                <a:latin typeface="Georgia" panose="02040502050405020303" pitchFamily="18" charset="0"/>
              </a:rPr>
              <a:t>: Anna Krawczyk</a:t>
            </a:r>
          </a:p>
          <a:p>
            <a:r>
              <a:rPr lang="en-US" b="1" dirty="0">
                <a:latin typeface="Georgia" panose="02040502050405020303" pitchFamily="18" charset="0"/>
              </a:rPr>
              <a:t>Title</a:t>
            </a:r>
            <a:r>
              <a:rPr lang="en-US" dirty="0">
                <a:latin typeface="Georgia" panose="02040502050405020303" pitchFamily="18" charset="0"/>
              </a:rPr>
              <a:t>: </a:t>
            </a:r>
            <a:r>
              <a:rPr lang="en-US" i="1" dirty="0">
                <a:latin typeface="Georgia" panose="02040502050405020303" pitchFamily="18" charset="0"/>
              </a:rPr>
              <a:t>Dive In!</a:t>
            </a:r>
          </a:p>
          <a:p>
            <a:r>
              <a:rPr lang="en-US" b="1" dirty="0">
                <a:latin typeface="Georgia" panose="02040502050405020303" pitchFamily="18" charset="0"/>
              </a:rPr>
              <a:t>Location</a:t>
            </a:r>
            <a:r>
              <a:rPr lang="en-US" dirty="0">
                <a:latin typeface="Georgia" panose="02040502050405020303" pitchFamily="18" charset="0"/>
              </a:rPr>
              <a:t>: Madison, WI</a:t>
            </a:r>
          </a:p>
          <a:p>
            <a:r>
              <a:rPr lang="en-US" b="1" dirty="0">
                <a:latin typeface="Georgia" panose="02040502050405020303" pitchFamily="18" charset="0"/>
              </a:rPr>
              <a:t>Date</a:t>
            </a:r>
            <a:r>
              <a:rPr lang="en-US" dirty="0">
                <a:latin typeface="Georgia" panose="02040502050405020303" pitchFamily="18" charset="0"/>
              </a:rPr>
              <a:t>: 2/26/2024</a:t>
            </a:r>
          </a:p>
          <a:p>
            <a:endParaRPr lang="en-US" dirty="0">
              <a:latin typeface="Georgia" panose="02040502050405020303" pitchFamily="18" charset="0"/>
            </a:endParaRPr>
          </a:p>
          <a:p>
            <a:r>
              <a:rPr lang="en-US" b="1" dirty="0">
                <a:latin typeface="Georgia" panose="02040502050405020303" pitchFamily="18" charset="0"/>
              </a:rPr>
              <a:t>Caption</a:t>
            </a:r>
            <a:r>
              <a:rPr lang="en-US" dirty="0">
                <a:latin typeface="Georgia" panose="02040502050405020303" pitchFamily="18" charset="0"/>
              </a:rPr>
              <a:t>: Water slowly laps across Monona Bay, with Park St. neighborhood peeking over the horizon line in the background.  </a:t>
            </a:r>
          </a:p>
          <a:p>
            <a:endParaRPr lang="en-US" dirty="0">
              <a:latin typeface="Georgia" panose="02040502050405020303" pitchFamily="18" charset="0"/>
            </a:endParaRPr>
          </a:p>
          <a:p>
            <a:r>
              <a:rPr lang="en-US" b="1" dirty="0">
                <a:latin typeface="Georgia" panose="02040502050405020303" pitchFamily="18" charset="0"/>
              </a:rPr>
              <a:t>Note</a:t>
            </a:r>
            <a:r>
              <a:rPr lang="en-US" dirty="0">
                <a:latin typeface="Georgia" panose="02040502050405020303" pitchFamily="18" charset="0"/>
              </a:rPr>
              <a:t>: This image illustrates the photographic principle of visual weight because it uses a unique angle that puts most of the visual weight on the expanse of water rather than the sky or the horizon line. The water is the first thing you see in the image and the thing that keeps drawing your attention in.</a:t>
            </a:r>
          </a:p>
        </p:txBody>
      </p:sp>
      <p:sp>
        <p:nvSpPr>
          <p:cNvPr id="7" name="TextBox 6">
            <a:extLst>
              <a:ext uri="{FF2B5EF4-FFF2-40B4-BE49-F238E27FC236}">
                <a16:creationId xmlns:a16="http://schemas.microsoft.com/office/drawing/2014/main" id="{FF56A0FE-CBE0-ACCE-2DCC-1402E2E39052}"/>
              </a:ext>
            </a:extLst>
          </p:cNvPr>
          <p:cNvSpPr txBox="1"/>
          <p:nvPr/>
        </p:nvSpPr>
        <p:spPr>
          <a:xfrm>
            <a:off x="6198782" y="814795"/>
            <a:ext cx="6095114" cy="584775"/>
          </a:xfrm>
          <a:prstGeom prst="rect">
            <a:avLst/>
          </a:prstGeom>
          <a:noFill/>
        </p:spPr>
        <p:txBody>
          <a:bodyPr wrap="square">
            <a:spAutoFit/>
          </a:bodyPr>
          <a:lstStyle/>
          <a:p>
            <a:r>
              <a:rPr lang="en-US" sz="3200" b="1" dirty="0">
                <a:latin typeface="Georgia" panose="02040502050405020303" pitchFamily="18" charset="0"/>
              </a:rPr>
              <a:t>Visual Weight</a:t>
            </a:r>
            <a:endParaRPr lang="en-US" sz="3200" dirty="0">
              <a:latin typeface="Georgia" panose="02040502050405020303" pitchFamily="18" charset="0"/>
            </a:endParaRPr>
          </a:p>
        </p:txBody>
      </p:sp>
      <p:pic>
        <p:nvPicPr>
          <p:cNvPr id="5" name="Picture 4" descr="A body of water with a city in the background&#10;&#10;Description automatically generated">
            <a:extLst>
              <a:ext uri="{FF2B5EF4-FFF2-40B4-BE49-F238E27FC236}">
                <a16:creationId xmlns:a16="http://schemas.microsoft.com/office/drawing/2014/main" id="{B162593E-9641-1E1F-0588-F2E8D282DC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255" y="188344"/>
            <a:ext cx="4195613" cy="6481312"/>
          </a:xfrm>
          <a:prstGeom prst="rect">
            <a:avLst/>
          </a:prstGeom>
        </p:spPr>
      </p:pic>
    </p:spTree>
    <p:extLst>
      <p:ext uri="{BB962C8B-B14F-4D97-AF65-F5344CB8AC3E}">
        <p14:creationId xmlns:p14="http://schemas.microsoft.com/office/powerpoint/2010/main" val="3261822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C1C52A-E615-F211-FC84-93AADCA472F0}"/>
              </a:ext>
            </a:extLst>
          </p:cNvPr>
          <p:cNvSpPr txBox="1"/>
          <p:nvPr/>
        </p:nvSpPr>
        <p:spPr>
          <a:xfrm>
            <a:off x="6198782" y="1477396"/>
            <a:ext cx="5183372" cy="4801314"/>
          </a:xfrm>
          <a:prstGeom prst="rect">
            <a:avLst/>
          </a:prstGeom>
          <a:noFill/>
        </p:spPr>
        <p:txBody>
          <a:bodyPr wrap="square" rtlCol="0">
            <a:spAutoFit/>
          </a:bodyPr>
          <a:lstStyle/>
          <a:p>
            <a:r>
              <a:rPr lang="en-US" b="1" dirty="0">
                <a:latin typeface="Georgia" panose="02040502050405020303" pitchFamily="18" charset="0"/>
              </a:rPr>
              <a:t>Name</a:t>
            </a:r>
            <a:r>
              <a:rPr lang="en-US" dirty="0">
                <a:latin typeface="Georgia" panose="02040502050405020303" pitchFamily="18" charset="0"/>
              </a:rPr>
              <a:t>: Anna Krawczyk</a:t>
            </a:r>
          </a:p>
          <a:p>
            <a:r>
              <a:rPr lang="en-US" b="1" dirty="0">
                <a:latin typeface="Georgia" panose="02040502050405020303" pitchFamily="18" charset="0"/>
              </a:rPr>
              <a:t>Title</a:t>
            </a:r>
            <a:r>
              <a:rPr lang="en-US" dirty="0">
                <a:latin typeface="Georgia" panose="02040502050405020303" pitchFamily="18" charset="0"/>
              </a:rPr>
              <a:t>: </a:t>
            </a:r>
            <a:r>
              <a:rPr lang="en-US" i="1" dirty="0">
                <a:latin typeface="Georgia" panose="02040502050405020303" pitchFamily="18" charset="0"/>
              </a:rPr>
              <a:t>The Goat’s Gaze</a:t>
            </a:r>
          </a:p>
          <a:p>
            <a:r>
              <a:rPr lang="en-US" b="1" dirty="0">
                <a:latin typeface="Georgia" panose="02040502050405020303" pitchFamily="18" charset="0"/>
              </a:rPr>
              <a:t>Location</a:t>
            </a:r>
            <a:r>
              <a:rPr lang="en-US" dirty="0">
                <a:latin typeface="Georgia" panose="02040502050405020303" pitchFamily="18" charset="0"/>
              </a:rPr>
              <a:t>: Madison, WI</a:t>
            </a:r>
          </a:p>
          <a:p>
            <a:r>
              <a:rPr lang="en-US" b="1" dirty="0">
                <a:latin typeface="Georgia" panose="02040502050405020303" pitchFamily="18" charset="0"/>
              </a:rPr>
              <a:t>Date</a:t>
            </a:r>
            <a:r>
              <a:rPr lang="en-US" dirty="0">
                <a:latin typeface="Georgia" panose="02040502050405020303" pitchFamily="18" charset="0"/>
              </a:rPr>
              <a:t>: 4/21/2024</a:t>
            </a:r>
          </a:p>
          <a:p>
            <a:endParaRPr lang="en-US" dirty="0">
              <a:latin typeface="Georgia" panose="02040502050405020303" pitchFamily="18" charset="0"/>
            </a:endParaRPr>
          </a:p>
          <a:p>
            <a:r>
              <a:rPr lang="en-US" b="1" dirty="0">
                <a:latin typeface="Georgia" panose="02040502050405020303" pitchFamily="18" charset="0"/>
              </a:rPr>
              <a:t>Caption</a:t>
            </a:r>
            <a:r>
              <a:rPr lang="en-US" dirty="0">
                <a:latin typeface="Georgia" panose="02040502050405020303" pitchFamily="18" charset="0"/>
              </a:rPr>
              <a:t>: A goat at the zoo gazes up, anticipating snacks from children gathered around him off-frame.</a:t>
            </a:r>
          </a:p>
          <a:p>
            <a:endParaRPr lang="en-US" dirty="0">
              <a:latin typeface="Georgia" panose="02040502050405020303" pitchFamily="18" charset="0"/>
            </a:endParaRPr>
          </a:p>
          <a:p>
            <a:r>
              <a:rPr lang="en-US" b="1" dirty="0">
                <a:latin typeface="Georgia" panose="02040502050405020303" pitchFamily="18" charset="0"/>
              </a:rPr>
              <a:t>Note</a:t>
            </a:r>
            <a:r>
              <a:rPr lang="en-US" dirty="0">
                <a:latin typeface="Georgia" panose="02040502050405020303" pitchFamily="18" charset="0"/>
              </a:rPr>
              <a:t>: This image illustrates the photographic principle of the decisive moment because the goat looked over at me just at the perfect moment for me to get a good shot of his face that illuminates his eyes, ears, beard, and other features. The goats were moving quickly so it was initially hard to get a good shot, but luckily this decisive moment occurred. </a:t>
            </a:r>
          </a:p>
        </p:txBody>
      </p:sp>
      <p:sp>
        <p:nvSpPr>
          <p:cNvPr id="7" name="TextBox 6">
            <a:extLst>
              <a:ext uri="{FF2B5EF4-FFF2-40B4-BE49-F238E27FC236}">
                <a16:creationId xmlns:a16="http://schemas.microsoft.com/office/drawing/2014/main" id="{FF56A0FE-CBE0-ACCE-2DCC-1402E2E39052}"/>
              </a:ext>
            </a:extLst>
          </p:cNvPr>
          <p:cNvSpPr txBox="1"/>
          <p:nvPr/>
        </p:nvSpPr>
        <p:spPr>
          <a:xfrm>
            <a:off x="6198782" y="814795"/>
            <a:ext cx="6095114" cy="584775"/>
          </a:xfrm>
          <a:prstGeom prst="rect">
            <a:avLst/>
          </a:prstGeom>
          <a:noFill/>
        </p:spPr>
        <p:txBody>
          <a:bodyPr wrap="square">
            <a:spAutoFit/>
          </a:bodyPr>
          <a:lstStyle/>
          <a:p>
            <a:r>
              <a:rPr lang="en-US" sz="3200" b="1" dirty="0">
                <a:latin typeface="Georgia" panose="02040502050405020303" pitchFamily="18" charset="0"/>
              </a:rPr>
              <a:t>Decisive Moment</a:t>
            </a:r>
            <a:endParaRPr lang="en-US" sz="3200" dirty="0">
              <a:latin typeface="Georgia" panose="02040502050405020303" pitchFamily="18" charset="0"/>
            </a:endParaRPr>
          </a:p>
        </p:txBody>
      </p:sp>
      <p:pic>
        <p:nvPicPr>
          <p:cNvPr id="2" name="Picture 1" descr="A goat standing on a concrete surface&#10;&#10;Description automatically generated">
            <a:extLst>
              <a:ext uri="{FF2B5EF4-FFF2-40B4-BE49-F238E27FC236}">
                <a16:creationId xmlns:a16="http://schemas.microsoft.com/office/drawing/2014/main" id="{033F1B54-F841-ED66-10EE-371FB8F059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55943" y="1295400"/>
            <a:ext cx="6400801" cy="4267200"/>
          </a:xfrm>
          <a:prstGeom prst="rect">
            <a:avLst/>
          </a:prstGeom>
        </p:spPr>
      </p:pic>
    </p:spTree>
    <p:extLst>
      <p:ext uri="{BB962C8B-B14F-4D97-AF65-F5344CB8AC3E}">
        <p14:creationId xmlns:p14="http://schemas.microsoft.com/office/powerpoint/2010/main" val="38421835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131</TotalTime>
  <Words>704</Words>
  <Application>Microsoft Office PowerPoint</Application>
  <PresentationFormat>Widescreen</PresentationFormat>
  <Paragraphs>66</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Aptos</vt:lpstr>
      <vt:lpstr>Aptos Display</vt:lpstr>
      <vt:lpstr>Arial</vt:lpstr>
      <vt:lpstr>Georgia</vt:lpstr>
      <vt:lpstr>Office Theme</vt:lpstr>
      <vt:lpstr>Final Portfolio</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Final Portfolio</dc:title>
  <dc:creator>ANNA KAROLINA KRAWCZYK</dc:creator>
  <cp:lastModifiedBy>ANNA KAROLINA KRAWCZYK</cp:lastModifiedBy>
  <cp:revision>2</cp:revision>
  <dcterms:created xsi:type="dcterms:W3CDTF">2024-05-01T00:52:24Z</dcterms:created>
  <dcterms:modified xsi:type="dcterms:W3CDTF">2024-05-01T03:04:09Z</dcterms:modified>
</cp:coreProperties>
</file>